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Image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APUSHReview.com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USH Review: Video #32: Attempts To Resolve Slavery In The Territories (Key Concept 5.2, II, B)"/>
          <p:cNvSpPr txBox="1"/>
          <p:nvPr>
            <p:ph type="ctrTitle"/>
          </p:nvPr>
        </p:nvSpPr>
        <p:spPr>
          <a:xfrm>
            <a:off x="423068" y="127000"/>
            <a:ext cx="12488864" cy="2099370"/>
          </a:xfrm>
          <a:prstGeom prst="rect">
            <a:avLst/>
          </a:prstGeom>
        </p:spPr>
        <p:txBody>
          <a:bodyPr/>
          <a:lstStyle>
            <a:lvl1pPr defTabSz="461518">
              <a:defRPr spc="183" sz="4582">
                <a:effectLst>
                  <a:outerShdw sx="100000" sy="100000" kx="0" ky="0" algn="b" rotWithShape="0" blurRad="20066" dist="20066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APUSH Review: Video #32: Attempts To Resolve Slavery In The Territories (Key Concept 5.2, II, B)</a:t>
            </a:r>
          </a:p>
        </p:txBody>
      </p:sp>
      <p:sp>
        <p:nvSpPr>
          <p:cNvPr id="138" name="Everything You Need To Know About Attempts To Resolve Slavery In The Territories To Succeed In APUSH"/>
          <p:cNvSpPr txBox="1"/>
          <p:nvPr>
            <p:ph type="subTitle" sz="quarter" idx="1"/>
          </p:nvPr>
        </p:nvSpPr>
        <p:spPr>
          <a:xfrm>
            <a:off x="1079500" y="2374900"/>
            <a:ext cx="11176000" cy="1397000"/>
          </a:xfrm>
          <a:prstGeom prst="rect">
            <a:avLst/>
          </a:prstGeom>
        </p:spPr>
        <p:txBody>
          <a:bodyPr/>
          <a:lstStyle>
            <a:lvl1pPr defTabSz="531622">
              <a:defRPr spc="131" sz="3276">
                <a:effectLst>
                  <a:outerShdw sx="100000" sy="100000" kx="0" ky="0" algn="b" rotWithShape="0" blurRad="23114" dist="24867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Everything You Need To Know About Attempts To Resolve Slavery In The Territories To Succeed In APUSH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0" y="3390900"/>
            <a:ext cx="6146800" cy="459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www.APUSHReview.com"/>
          <p:cNvSpPr txBox="1"/>
          <p:nvPr/>
        </p:nvSpPr>
        <p:spPr>
          <a:xfrm>
            <a:off x="4088482" y="8655050"/>
            <a:ext cx="4827836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www.APUSHReview.com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76" name="5 parts to the Compromise of 1850…"/>
          <p:cNvSpPr txBox="1"/>
          <p:nvPr>
            <p:ph type="body" idx="1"/>
          </p:nvPr>
        </p:nvSpPr>
        <p:spPr>
          <a:xfrm>
            <a:off x="431800" y="2235200"/>
            <a:ext cx="6961783" cy="7315200"/>
          </a:xfrm>
          <a:prstGeom prst="rect">
            <a:avLst/>
          </a:prstGeom>
        </p:spPr>
        <p:txBody>
          <a:bodyPr/>
          <a:lstStyle/>
          <a:p>
            <a:pPr/>
            <a:r>
              <a:t>5 parts to the Compromise of 1850</a:t>
            </a:r>
          </a:p>
          <a:p>
            <a:pPr/>
            <a:r>
              <a:t>KS-NB Act overturned the MO Compromise</a:t>
            </a:r>
          </a:p>
          <a:p>
            <a:pPr/>
            <a:r>
              <a:t>Dred Scott Decision and impacts</a:t>
            </a:r>
          </a:p>
          <a:p>
            <a:pPr/>
            <a:r>
              <a:t>All were attempts to address the issue of slavery in the territories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ee You Back Here For Video #33: The End Of The Second Party System And Election Of 186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4408"/>
            </a:lvl1pPr>
          </a:lstStyle>
          <a:p>
            <a:pPr/>
            <a:r>
              <a:t>See You Back Here For Video #33: The End Of The Second Party System And Election Of 1860</a:t>
            </a:r>
          </a:p>
        </p:txBody>
      </p:sp>
      <p:sp>
        <p:nvSpPr>
          <p:cNvPr id="179" name="Thanks for watching…"/>
          <p:cNvSpPr txBox="1"/>
          <p:nvPr>
            <p:ph type="body" idx="1"/>
          </p:nvPr>
        </p:nvSpPr>
        <p:spPr>
          <a:xfrm>
            <a:off x="431800" y="2235200"/>
            <a:ext cx="6961783" cy="7315200"/>
          </a:xfrm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luck!</a:t>
            </a:r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6600" y="3594100"/>
            <a:ext cx="6146800" cy="459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Big Ide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Big Idea</a:t>
            </a:r>
          </a:p>
        </p:txBody>
      </p:sp>
      <p:sp>
        <p:nvSpPr>
          <p:cNvPr id="143" name="As the US expanded, the number one issue was slavery…"/>
          <p:cNvSpPr txBox="1"/>
          <p:nvPr>
            <p:ph type="body" idx="1"/>
          </p:nvPr>
        </p:nvSpPr>
        <p:spPr>
          <a:xfrm>
            <a:off x="431800" y="2235200"/>
            <a:ext cx="6961783" cy="7315201"/>
          </a:xfrm>
          <a:prstGeom prst="rect">
            <a:avLst/>
          </a:prstGeom>
        </p:spPr>
        <p:txBody>
          <a:bodyPr/>
          <a:lstStyle/>
          <a:p>
            <a:pPr marL="331089" indent="-331089" defTabSz="461518">
              <a:spcBef>
                <a:spcPts val="3000"/>
              </a:spcBef>
              <a:defRPr sz="3160"/>
            </a:pPr>
            <a:r>
              <a:t>As the US expanded, the number one issue was slavery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Should this new land be free or slave?</a:t>
            </a:r>
          </a:p>
          <a:p>
            <a:pPr lvl="2" marL="993266" indent="-331089" defTabSz="461518">
              <a:spcBef>
                <a:spcPts val="3000"/>
              </a:spcBef>
              <a:defRPr sz="3160"/>
            </a:pPr>
            <a:r>
              <a:t>Missouri Compromise</a:t>
            </a:r>
          </a:p>
          <a:p>
            <a:pPr lvl="3" marL="1324356" indent="-331089" defTabSz="461518">
              <a:spcBef>
                <a:spcPts val="3000"/>
              </a:spcBef>
              <a:defRPr sz="3160"/>
            </a:pPr>
            <a:r>
              <a:t>Banned slavery NORTH of 3630’ line in LA Purchase Territory</a:t>
            </a:r>
          </a:p>
          <a:p>
            <a:pPr lvl="2" marL="993266" indent="-331089" defTabSz="461518">
              <a:spcBef>
                <a:spcPts val="3000"/>
              </a:spcBef>
              <a:defRPr sz="3160"/>
            </a:pPr>
            <a:r>
              <a:t>Wilmot Proviso - proposed all land from Mexican Cession would be free</a:t>
            </a:r>
          </a:p>
          <a:p>
            <a:pPr lvl="3" marL="1324356" indent="-331089" defTabSz="461518">
              <a:spcBef>
                <a:spcPts val="3000"/>
              </a:spcBef>
              <a:defRPr sz="3160"/>
            </a:pPr>
            <a:r>
              <a:t>Never became law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000" y="4229100"/>
            <a:ext cx="6312904" cy="29039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  <p:bldP build="whole" bldLvl="1" animBg="1" rev="0" advAuto="0" spid="14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ompromise of 185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Compromise of 1850</a:t>
            </a:r>
          </a:p>
        </p:txBody>
      </p:sp>
      <p:sp>
        <p:nvSpPr>
          <p:cNvPr id="147" name="Dealt with land gained from Mexican Cession…"/>
          <p:cNvSpPr txBox="1"/>
          <p:nvPr>
            <p:ph type="body" idx="1"/>
          </p:nvPr>
        </p:nvSpPr>
        <p:spPr>
          <a:xfrm>
            <a:off x="431800" y="2235200"/>
            <a:ext cx="6961783" cy="7315200"/>
          </a:xfrm>
          <a:prstGeom prst="rect">
            <a:avLst/>
          </a:prstGeom>
        </p:spPr>
        <p:txBody>
          <a:bodyPr/>
          <a:lstStyle/>
          <a:p>
            <a:pPr marL="343661" indent="-343661" defTabSz="479044">
              <a:spcBef>
                <a:spcPts val="3100"/>
              </a:spcBef>
              <a:defRPr sz="3280"/>
            </a:pPr>
            <a:r>
              <a:t>Dealt with land gained from Mexican Cession</a:t>
            </a:r>
          </a:p>
          <a:p>
            <a:pPr marL="343661" indent="-343661" defTabSz="479044">
              <a:spcBef>
                <a:spcPts val="3100"/>
              </a:spcBef>
              <a:defRPr sz="3280"/>
            </a:pPr>
            <a:r>
              <a:t>5 Parts:</a:t>
            </a:r>
          </a:p>
          <a:p>
            <a:pPr lvl="1" marL="687323" indent="-343661" defTabSz="479044">
              <a:spcBef>
                <a:spcPts val="3100"/>
              </a:spcBef>
              <a:defRPr sz="3280"/>
            </a:pPr>
            <a:r>
              <a:t>Popular Sovereignty in Mexican Cession</a:t>
            </a:r>
          </a:p>
          <a:p>
            <a:pPr lvl="1" marL="687323" indent="-343661" defTabSz="479044">
              <a:spcBef>
                <a:spcPts val="3100"/>
              </a:spcBef>
              <a:defRPr sz="3280"/>
            </a:pPr>
            <a:r>
              <a:t>Tough Fugitive Slave Law</a:t>
            </a:r>
          </a:p>
          <a:p>
            <a:pPr lvl="1" marL="687323" indent="-343661" defTabSz="479044">
              <a:spcBef>
                <a:spcPts val="3100"/>
              </a:spcBef>
              <a:defRPr sz="3280"/>
            </a:pPr>
            <a:r>
              <a:t>Abolition of slave trade in D.C.</a:t>
            </a:r>
          </a:p>
          <a:p>
            <a:pPr lvl="1" marL="687323" indent="-343661" defTabSz="479044">
              <a:spcBef>
                <a:spcPts val="3100"/>
              </a:spcBef>
              <a:defRPr sz="3280"/>
            </a:pPr>
            <a:r>
              <a:t>California was admitted as a free state</a:t>
            </a:r>
          </a:p>
          <a:p>
            <a:pPr lvl="1" marL="687323" indent="-343661" defTabSz="479044">
              <a:spcBef>
                <a:spcPts val="3100"/>
              </a:spcBef>
              <a:defRPr sz="3280"/>
            </a:pPr>
            <a:r>
              <a:t>Texas paid $ to give up territory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0" y="1949450"/>
            <a:ext cx="4854912" cy="3900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39000" y="6000750"/>
            <a:ext cx="5080000" cy="344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  <p:bldP build="whole" bldLvl="1" animBg="1" rev="0" advAuto="0" spid="148" grpId="2"/>
      <p:bldP build="whole" bldLvl="1" animBg="1" rev="0" advAuto="0" spid="149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Kansas-Nebraska Act (1854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Kansas-Nebraska Act (1854)</a:t>
            </a:r>
          </a:p>
        </p:txBody>
      </p:sp>
      <p:sp>
        <p:nvSpPr>
          <p:cNvPr id="152" name="Background Info:…"/>
          <p:cNvSpPr txBox="1"/>
          <p:nvPr>
            <p:ph type="body" sz="half" idx="1"/>
          </p:nvPr>
        </p:nvSpPr>
        <p:spPr>
          <a:xfrm>
            <a:off x="431800" y="2235200"/>
            <a:ext cx="5238949" cy="7315200"/>
          </a:xfrm>
          <a:prstGeom prst="rect">
            <a:avLst/>
          </a:prstGeom>
        </p:spPr>
        <p:txBody>
          <a:bodyPr/>
          <a:lstStyle/>
          <a:p>
            <a:pPr marL="360426" indent="-360426" defTabSz="502412">
              <a:spcBef>
                <a:spcPts val="3200"/>
              </a:spcBef>
              <a:defRPr sz="3440"/>
            </a:pPr>
            <a:r>
              <a:t>Background Info:</a:t>
            </a:r>
          </a:p>
          <a:p>
            <a:pPr lvl="1" marL="720852" indent="-360426" defTabSz="502412">
              <a:spcBef>
                <a:spcPts val="3200"/>
              </a:spcBef>
              <a:defRPr sz="3440"/>
            </a:pPr>
            <a:r>
              <a:t>The North wanted to build a transcontinental RR that would go through the North</a:t>
            </a:r>
          </a:p>
          <a:p>
            <a:pPr lvl="1" marL="720852" indent="-360426" defTabSz="502412">
              <a:spcBef>
                <a:spcPts val="3200"/>
              </a:spcBef>
              <a:defRPr sz="3440"/>
            </a:pPr>
            <a:r>
              <a:t>Both Kansas &amp; Nebraska were above the 3630’ line in the LA Territory</a:t>
            </a:r>
          </a:p>
          <a:p>
            <a:pPr lvl="1" marL="720852" indent="-360426" defTabSz="502412">
              <a:spcBef>
                <a:spcPts val="3200"/>
              </a:spcBef>
              <a:defRPr sz="3440"/>
            </a:pPr>
            <a:r>
              <a:t>The South would NOT support adding 2 free states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1800" y="3441700"/>
            <a:ext cx="7452849" cy="3428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2"/>
      <p:bldP build="p" bldLvl="5" animBg="1" rev="0" advAuto="0" spid="1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Kansas-Nebraska Act (1854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Kansas-Nebraska Act (1854)</a:t>
            </a:r>
          </a:p>
        </p:txBody>
      </p:sp>
      <p:sp>
        <p:nvSpPr>
          <p:cNvPr id="156" name="Stephen Douglas proposed the Kansas-Nebraska Act…"/>
          <p:cNvSpPr txBox="1"/>
          <p:nvPr>
            <p:ph type="body" idx="1"/>
          </p:nvPr>
        </p:nvSpPr>
        <p:spPr>
          <a:xfrm>
            <a:off x="431800" y="2235200"/>
            <a:ext cx="6961783" cy="7315200"/>
          </a:xfrm>
          <a:prstGeom prst="rect">
            <a:avLst/>
          </a:prstGeom>
        </p:spPr>
        <p:txBody>
          <a:bodyPr/>
          <a:lstStyle/>
          <a:p>
            <a:pPr marL="410718" indent="-410718" defTabSz="572516">
              <a:spcBef>
                <a:spcPts val="3700"/>
              </a:spcBef>
              <a:defRPr sz="3920"/>
            </a:pPr>
            <a:r>
              <a:t>Stephen Douglas proposed the Kansas-Nebraska Act</a:t>
            </a:r>
          </a:p>
          <a:p>
            <a:pPr lvl="1" marL="821436" indent="-410718" defTabSz="572516">
              <a:spcBef>
                <a:spcPts val="3700"/>
              </a:spcBef>
              <a:defRPr sz="3920"/>
            </a:pPr>
            <a:r>
              <a:t>Called for popular sovereignty in Kansas &amp; Nebraska</a:t>
            </a:r>
          </a:p>
          <a:p>
            <a:pPr lvl="2" marL="1232154" indent="-410718" defTabSz="572516">
              <a:spcBef>
                <a:spcPts val="3700"/>
              </a:spcBef>
              <a:defRPr sz="3920"/>
            </a:pPr>
            <a:r>
              <a:t>The expectation was that Kansas would be free and Nebraska would be slave</a:t>
            </a:r>
          </a:p>
          <a:p>
            <a:pPr lvl="1" marL="821436" indent="-410718" defTabSz="572516">
              <a:spcBef>
                <a:spcPts val="3700"/>
              </a:spcBef>
              <a:defRPr sz="3920"/>
            </a:pPr>
            <a:r>
              <a:t>Overturned the MO Compromise of 1820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59800" y="2216150"/>
            <a:ext cx="2794000" cy="359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  <p:bldP build="whole" bldLvl="1" animBg="1" rev="0" advAuto="0" spid="15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Kansas-Nebraska Act (1854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Kansas-Nebraska Act (1854)</a:t>
            </a:r>
          </a:p>
        </p:txBody>
      </p:sp>
      <p:sp>
        <p:nvSpPr>
          <p:cNvPr id="160" name="Helped lead to “Bleeding Kansas”…"/>
          <p:cNvSpPr txBox="1"/>
          <p:nvPr>
            <p:ph type="body" idx="1"/>
          </p:nvPr>
        </p:nvSpPr>
        <p:spPr>
          <a:xfrm>
            <a:off x="431800" y="2235200"/>
            <a:ext cx="6961783" cy="7315200"/>
          </a:xfrm>
          <a:prstGeom prst="rect">
            <a:avLst/>
          </a:prstGeom>
        </p:spPr>
        <p:txBody>
          <a:bodyPr/>
          <a:lstStyle/>
          <a:p>
            <a:pPr marL="385572" indent="-385572" defTabSz="537463">
              <a:spcBef>
                <a:spcPts val="3400"/>
              </a:spcBef>
              <a:defRPr sz="3680"/>
            </a:pPr>
            <a:r>
              <a:t>Helped lead to “Bleeding Kansas”</a:t>
            </a:r>
          </a:p>
          <a:p>
            <a:pPr lvl="1" marL="771144" indent="-385572" defTabSz="537463">
              <a:spcBef>
                <a:spcPts val="3400"/>
              </a:spcBef>
              <a:defRPr sz="3680"/>
            </a:pPr>
            <a:r>
              <a:t>Fighting in Kansas between pro-slavery and anti-slavery groups</a:t>
            </a:r>
          </a:p>
          <a:p>
            <a:pPr lvl="2" marL="1156716" indent="-385572" defTabSz="537463">
              <a:spcBef>
                <a:spcPts val="3400"/>
              </a:spcBef>
              <a:defRPr sz="3680"/>
            </a:pPr>
            <a:r>
              <a:t>John Brown and his followers killed 5 pro-slavery individuals at Potawatomie Creek</a:t>
            </a:r>
          </a:p>
          <a:p>
            <a:pPr marL="385572" indent="-385572" defTabSz="537463">
              <a:spcBef>
                <a:spcPts val="3400"/>
              </a:spcBef>
              <a:defRPr sz="3680"/>
            </a:pPr>
            <a:r>
              <a:t>Fighting continued on and off until the Civil War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2762249"/>
            <a:ext cx="3897701" cy="5899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  <p:bldP build="whole" bldLvl="1" animBg="1" rev="0" advAuto="0" spid="16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red Scott Decision (1857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Dred Scott Decision (1857)</a:t>
            </a:r>
          </a:p>
        </p:txBody>
      </p:sp>
      <p:sp>
        <p:nvSpPr>
          <p:cNvPr id="164" name="Background Info:…"/>
          <p:cNvSpPr txBox="1"/>
          <p:nvPr>
            <p:ph type="body" idx="1"/>
          </p:nvPr>
        </p:nvSpPr>
        <p:spPr>
          <a:xfrm>
            <a:off x="431800" y="2235200"/>
            <a:ext cx="6961783" cy="7315200"/>
          </a:xfrm>
          <a:prstGeom prst="rect">
            <a:avLst/>
          </a:prstGeom>
        </p:spPr>
        <p:txBody>
          <a:bodyPr/>
          <a:lstStyle/>
          <a:p>
            <a:pPr/>
            <a:r>
              <a:t>Background Info:</a:t>
            </a:r>
          </a:p>
          <a:p>
            <a:pPr lvl="1"/>
            <a:r>
              <a:t>Dred Scott, a slave traveled to free territories with his slave owner</a:t>
            </a:r>
          </a:p>
          <a:p>
            <a:pPr lvl="1"/>
            <a:r>
              <a:t>After his slave owner’s death, he sued for his freedom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0" y="3079750"/>
            <a:ext cx="3997290" cy="5141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  <p:bldP build="whole" bldLvl="1" animBg="1" rev="0" advAuto="0" spid="16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Dred Scott Decision (1857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Dred Scott Decision (1857)</a:t>
            </a:r>
          </a:p>
        </p:txBody>
      </p:sp>
      <p:sp>
        <p:nvSpPr>
          <p:cNvPr id="168" name="The Court’s ruling:…"/>
          <p:cNvSpPr txBox="1"/>
          <p:nvPr>
            <p:ph type="body" idx="1"/>
          </p:nvPr>
        </p:nvSpPr>
        <p:spPr>
          <a:xfrm>
            <a:off x="431800" y="2235200"/>
            <a:ext cx="6961783" cy="7315200"/>
          </a:xfrm>
          <a:prstGeom prst="rect">
            <a:avLst/>
          </a:prstGeom>
        </p:spPr>
        <p:txBody>
          <a:bodyPr/>
          <a:lstStyle/>
          <a:p>
            <a:pPr marL="360426" indent="-360426" defTabSz="502412">
              <a:spcBef>
                <a:spcPts val="3200"/>
              </a:spcBef>
              <a:defRPr sz="3440"/>
            </a:pPr>
            <a:r>
              <a:t>The Court’s ruling:</a:t>
            </a:r>
          </a:p>
          <a:p>
            <a:pPr lvl="1" marL="720852" indent="-360426" defTabSz="502412">
              <a:spcBef>
                <a:spcPts val="3200"/>
              </a:spcBef>
              <a:defRPr sz="3440"/>
            </a:pPr>
            <a:r>
              <a:t>African Americans (free and slave) were NOT citizens and could not sue in court</a:t>
            </a:r>
          </a:p>
          <a:p>
            <a:pPr lvl="1" marL="720852" indent="-360426" defTabSz="502412">
              <a:spcBef>
                <a:spcPts val="3200"/>
              </a:spcBef>
              <a:defRPr sz="3440"/>
            </a:pPr>
            <a:r>
              <a:t>Slaves were considered property and could not be taken away without “due process” (5th amendment)</a:t>
            </a:r>
          </a:p>
          <a:p>
            <a:pPr lvl="1" marL="720852" indent="-360426" defTabSz="502412">
              <a:spcBef>
                <a:spcPts val="3200"/>
              </a:spcBef>
              <a:defRPr sz="3440"/>
            </a:pPr>
            <a:r>
              <a:t>The Missouri Compromise was unconstitutional and Congress could not regulate slavery in the territories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0" y="2851150"/>
            <a:ext cx="3927288" cy="5694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2"/>
      <p:bldP build="p" bldLvl="5" animBg="1" rev="0" advAuto="0" spid="16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Impact Of Dred Scott Decision (1857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Impact Of Dred Scott Decision (1857)</a:t>
            </a:r>
          </a:p>
        </p:txBody>
      </p:sp>
      <p:sp>
        <p:nvSpPr>
          <p:cNvPr id="172" name="Tensions increase between North and South…"/>
          <p:cNvSpPr txBox="1"/>
          <p:nvPr>
            <p:ph type="body" idx="1"/>
          </p:nvPr>
        </p:nvSpPr>
        <p:spPr>
          <a:xfrm>
            <a:off x="431800" y="2235200"/>
            <a:ext cx="6961783" cy="7315200"/>
          </a:xfrm>
          <a:prstGeom prst="rect">
            <a:avLst/>
          </a:prstGeom>
        </p:spPr>
        <p:txBody>
          <a:bodyPr/>
          <a:lstStyle/>
          <a:p>
            <a:pPr marL="410718" indent="-410718" defTabSz="572516">
              <a:spcBef>
                <a:spcPts val="3700"/>
              </a:spcBef>
              <a:defRPr sz="3920"/>
            </a:pPr>
            <a:r>
              <a:t>Tensions increase between North and South</a:t>
            </a:r>
          </a:p>
          <a:p>
            <a:pPr lvl="1" marL="821436" indent="-410718" defTabSz="572516">
              <a:spcBef>
                <a:spcPts val="3700"/>
              </a:spcBef>
              <a:defRPr sz="3920"/>
            </a:pPr>
            <a:r>
              <a:t>Some sought to not enforce the Supreme Court decision</a:t>
            </a:r>
          </a:p>
          <a:p>
            <a:pPr marL="410718" indent="-410718" defTabSz="572516">
              <a:spcBef>
                <a:spcPts val="3700"/>
              </a:spcBef>
              <a:defRPr sz="3920"/>
            </a:pPr>
            <a:r>
              <a:t>Split the Democratic Party along sectional (North/South) lines</a:t>
            </a:r>
          </a:p>
          <a:p>
            <a:pPr marL="410718" indent="-410718" defTabSz="572516">
              <a:spcBef>
                <a:spcPts val="3700"/>
              </a:spcBef>
              <a:defRPr sz="3920"/>
            </a:pPr>
            <a:r>
              <a:t>African Americans will be granted citizenship with the 14th amendment (1868)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9350" y="2203450"/>
            <a:ext cx="3052671" cy="3935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  <p:bldP build="whole" bldLvl="1" animBg="1" rev="0" advAuto="0" spid="173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